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45E7"/>
    <a:srgbClr val="701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906"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Date Placeholder 29"/>
          <p:cNvSpPr>
            <a:spLocks noGrp="1"/>
          </p:cNvSpPr>
          <p:nvPr>
            <p:ph type="dt" sz="half" idx="10"/>
          </p:nvPr>
        </p:nvSpPr>
        <p:spPr/>
        <p:txBody>
          <a:bodyPr/>
          <a:lstStyle/>
          <a:p>
            <a:fld id="{17178DCB-C37D-423A-9285-E858539C0EFC}" type="datetimeFigureOut">
              <a:rPr lang="en-US" smtClean="0"/>
              <a:t>3/26/2022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DA87B394-00E8-4DD1-B99C-C8A32C668A4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7178DCB-C37D-423A-9285-E858539C0EFC}" type="datetimeFigureOut">
              <a:rPr lang="en-US" smtClean="0"/>
              <a:t>3/26/2022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7B394-00E8-4DD1-B99C-C8A32C668A4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ar-SA" smtClean="0"/>
              <a:t>انقر لتحرير نمط العنوان الرئيسي</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7178DCB-C37D-423A-9285-E858539C0EFC}" type="datetimeFigureOut">
              <a:rPr lang="en-US" smtClean="0"/>
              <a:t>3/26/2022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7B394-00E8-4DD1-B99C-C8A32C668A4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Content Placeholder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Date Placeholder 3"/>
          <p:cNvSpPr>
            <a:spLocks noGrp="1"/>
          </p:cNvSpPr>
          <p:nvPr>
            <p:ph type="dt" sz="half" idx="10"/>
          </p:nvPr>
        </p:nvSpPr>
        <p:spPr/>
        <p:txBody>
          <a:bodyPr/>
          <a:lstStyle/>
          <a:p>
            <a:fld id="{17178DCB-C37D-423A-9285-E858539C0EFC}" type="datetimeFigureOut">
              <a:rPr lang="en-US" smtClean="0"/>
              <a:t>3/26/2022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7B394-00E8-4DD1-B99C-C8A32C668A4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Date Placeholder 3"/>
          <p:cNvSpPr>
            <a:spLocks noGrp="1"/>
          </p:cNvSpPr>
          <p:nvPr>
            <p:ph type="dt" sz="half" idx="10"/>
          </p:nvPr>
        </p:nvSpPr>
        <p:spPr/>
        <p:txBody>
          <a:bodyPr/>
          <a:lstStyle/>
          <a:p>
            <a:fld id="{17178DCB-C37D-423A-9285-E858539C0EFC}" type="datetimeFigureOut">
              <a:rPr lang="en-US" smtClean="0"/>
              <a:t>3/26/2022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87B394-00E8-4DD1-B99C-C8A32C668A4A}"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7178DCB-C37D-423A-9285-E858539C0EFC}" type="datetimeFigureOut">
              <a:rPr lang="en-US" smtClean="0"/>
              <a:t>3/26/2022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87B394-00E8-4DD1-B99C-C8A32C668A4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Date Placeholder 6"/>
          <p:cNvSpPr>
            <a:spLocks noGrp="1"/>
          </p:cNvSpPr>
          <p:nvPr>
            <p:ph type="dt" sz="half" idx="10"/>
          </p:nvPr>
        </p:nvSpPr>
        <p:spPr/>
        <p:txBody>
          <a:bodyPr/>
          <a:lstStyle/>
          <a:p>
            <a:fld id="{17178DCB-C37D-423A-9285-E858539C0EFC}" type="datetimeFigureOut">
              <a:rPr lang="en-US" smtClean="0"/>
              <a:t>3/26/2022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87B394-00E8-4DD1-B99C-C8A32C668A4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Date Placeholder 2"/>
          <p:cNvSpPr>
            <a:spLocks noGrp="1"/>
          </p:cNvSpPr>
          <p:nvPr>
            <p:ph type="dt" sz="half" idx="10"/>
          </p:nvPr>
        </p:nvSpPr>
        <p:spPr/>
        <p:txBody>
          <a:bodyPr/>
          <a:lstStyle/>
          <a:p>
            <a:fld id="{17178DCB-C37D-423A-9285-E858539C0EFC}" type="datetimeFigureOut">
              <a:rPr lang="en-US" smtClean="0"/>
              <a:t>3/26/2022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87B394-00E8-4DD1-B99C-C8A32C668A4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178DCB-C37D-423A-9285-E858539C0EFC}" type="datetimeFigureOut">
              <a:rPr lang="en-US" smtClean="0"/>
              <a:t>3/26/2022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87B394-00E8-4DD1-B99C-C8A32C668A4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Date Placeholder 4"/>
          <p:cNvSpPr>
            <a:spLocks noGrp="1"/>
          </p:cNvSpPr>
          <p:nvPr>
            <p:ph type="dt" sz="half" idx="10"/>
          </p:nvPr>
        </p:nvSpPr>
        <p:spPr/>
        <p:txBody>
          <a:bodyPr/>
          <a:lstStyle/>
          <a:p>
            <a:fld id="{17178DCB-C37D-423A-9285-E858539C0EFC}" type="datetimeFigureOut">
              <a:rPr lang="en-US" smtClean="0"/>
              <a:t>3/26/2022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87B394-00E8-4DD1-B99C-C8A32C668A4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Date Placeholder 4"/>
          <p:cNvSpPr>
            <a:spLocks noGrp="1"/>
          </p:cNvSpPr>
          <p:nvPr>
            <p:ph type="dt" sz="half" idx="10"/>
          </p:nvPr>
        </p:nvSpPr>
        <p:spPr/>
        <p:txBody>
          <a:bodyPr/>
          <a:lstStyle/>
          <a:p>
            <a:fld id="{17178DCB-C37D-423A-9285-E858539C0EFC}" type="datetimeFigureOut">
              <a:rPr lang="en-US" smtClean="0"/>
              <a:t>3/26/2022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DA87B394-00E8-4DD1-B99C-C8A32C668A4A}"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الأيقونة لإضافة صورة</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7178DCB-C37D-423A-9285-E858539C0EFC}" type="datetimeFigureOut">
              <a:rPr lang="en-US" smtClean="0"/>
              <a:t>3/26/2022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A87B394-00E8-4DD1-B99C-C8A32C668A4A}"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flipV="1">
            <a:off x="467544" y="116632"/>
            <a:ext cx="7851648" cy="504056"/>
          </a:xfrm>
        </p:spPr>
        <p:txBody>
          <a:bodyPr>
            <a:normAutofit fontScale="90000"/>
          </a:bodyPr>
          <a:lstStyle/>
          <a:p>
            <a:endParaRPr lang="en-US" dirty="0"/>
          </a:p>
        </p:txBody>
      </p:sp>
      <p:sp>
        <p:nvSpPr>
          <p:cNvPr id="3" name="عنوان فرعي 2"/>
          <p:cNvSpPr>
            <a:spLocks noGrp="1"/>
          </p:cNvSpPr>
          <p:nvPr>
            <p:ph type="subTitle" idx="1"/>
          </p:nvPr>
        </p:nvSpPr>
        <p:spPr>
          <a:xfrm>
            <a:off x="533400" y="1556792"/>
            <a:ext cx="8431088" cy="5184576"/>
          </a:xfrm>
        </p:spPr>
        <p:txBody>
          <a:bodyPr>
            <a:normAutofit fontScale="92500" lnSpcReduction="20000"/>
          </a:bodyPr>
          <a:lstStyle/>
          <a:p>
            <a:pPr rtl="1"/>
            <a:r>
              <a:rPr lang="en-US" sz="9600" b="1" dirty="0" smtClean="0">
                <a:solidFill>
                  <a:srgbClr val="002060"/>
                </a:solidFill>
                <a:cs typeface="+mj-cs"/>
              </a:rPr>
              <a:t>   </a:t>
            </a:r>
            <a:r>
              <a:rPr lang="ar-IQ" sz="13700" b="1" dirty="0" smtClean="0">
                <a:solidFill>
                  <a:srgbClr val="002060"/>
                </a:solidFill>
                <a:cs typeface="+mj-cs"/>
              </a:rPr>
              <a:t>السباحة</a:t>
            </a:r>
            <a:endParaRPr lang="en-US" sz="13700" b="1" dirty="0" smtClean="0">
              <a:solidFill>
                <a:srgbClr val="002060"/>
              </a:solidFill>
              <a:cs typeface="+mj-cs"/>
            </a:endParaRPr>
          </a:p>
          <a:p>
            <a:pPr rtl="1"/>
            <a:endParaRPr lang="en-US" sz="11500" b="1" dirty="0" smtClean="0">
              <a:solidFill>
                <a:srgbClr val="002060"/>
              </a:solidFill>
              <a:cs typeface="+mj-cs"/>
            </a:endParaRPr>
          </a:p>
          <a:p>
            <a:pPr algn="l" rtl="1"/>
            <a:r>
              <a:rPr lang="en-US" sz="11500" b="1" dirty="0" smtClean="0">
                <a:solidFill>
                  <a:srgbClr val="002060"/>
                </a:solidFill>
                <a:cs typeface="+mj-cs"/>
              </a:rPr>
              <a:t>swimming</a:t>
            </a:r>
            <a:r>
              <a:rPr lang="ar-IQ" sz="4400" dirty="0" smtClean="0">
                <a:solidFill>
                  <a:srgbClr val="FF0000"/>
                </a:solidFill>
              </a:rPr>
              <a:t> </a:t>
            </a:r>
            <a:endParaRPr lang="en-US" sz="4400" dirty="0">
              <a:solidFill>
                <a:srgbClr val="FF0000"/>
              </a:solidFill>
            </a:endParaRPr>
          </a:p>
        </p:txBody>
      </p:sp>
      <p:pic>
        <p:nvPicPr>
          <p:cNvPr id="4" name="صورة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76672"/>
            <a:ext cx="4618678" cy="4392488"/>
          </a:xfrm>
          <a:prstGeom prst="rect">
            <a:avLst/>
          </a:prstGeom>
        </p:spPr>
      </p:pic>
    </p:spTree>
    <p:extLst>
      <p:ext uri="{BB962C8B-B14F-4D97-AF65-F5344CB8AC3E}">
        <p14:creationId xmlns:p14="http://schemas.microsoft.com/office/powerpoint/2010/main" val="1320415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a:bodyPr>
          <a:lstStyle/>
          <a:p>
            <a:pPr algn="ctr"/>
            <a:endParaRPr lang="ar-IQ" sz="7200" dirty="0" smtClean="0"/>
          </a:p>
          <a:p>
            <a:pPr algn="ctr"/>
            <a:r>
              <a:rPr lang="ar-IQ" sz="7200" smtClean="0"/>
              <a:t>تم</a:t>
            </a:r>
            <a:endParaRPr lang="en-US" sz="7200"/>
          </a:p>
        </p:txBody>
      </p:sp>
    </p:spTree>
    <p:extLst>
      <p:ext uri="{BB962C8B-B14F-4D97-AF65-F5344CB8AC3E}">
        <p14:creationId xmlns:p14="http://schemas.microsoft.com/office/powerpoint/2010/main" val="475083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1"/>
            <a:r>
              <a:rPr lang="ar-IQ" b="1" dirty="0" smtClean="0">
                <a:solidFill>
                  <a:srgbClr val="FF0000"/>
                </a:solidFill>
              </a:rPr>
              <a:t>ماهية السباحة </a:t>
            </a:r>
            <a:endParaRPr lang="en-US" b="1" dirty="0">
              <a:solidFill>
                <a:srgbClr val="FF0000"/>
              </a:solidFill>
            </a:endParaRPr>
          </a:p>
        </p:txBody>
      </p:sp>
      <p:sp>
        <p:nvSpPr>
          <p:cNvPr id="3" name="عنصر نائب للمحتوى 2"/>
          <p:cNvSpPr>
            <a:spLocks noGrp="1"/>
          </p:cNvSpPr>
          <p:nvPr>
            <p:ph idx="1"/>
          </p:nvPr>
        </p:nvSpPr>
        <p:spPr/>
        <p:txBody>
          <a:bodyPr/>
          <a:lstStyle/>
          <a:p>
            <a:pPr algn="r" rtl="1"/>
            <a:r>
              <a:rPr lang="ar-SA" sz="2800" dirty="0">
                <a:solidFill>
                  <a:srgbClr val="002060"/>
                </a:solidFill>
                <a:latin typeface="Simplified Arabic" pitchFamily="18" charset="-78"/>
                <a:cs typeface="Simplified Arabic" pitchFamily="18" charset="-78"/>
              </a:rPr>
              <a:t>تعتبر السباحة من الرياضات المفضلة لدى الجميع و لكلا الجنسين ولمختلف الاعمار لما لها من مظاهر البهجة والسرور والنشاط  اذ تتسم اجواء السباحة بالمرح والاثارة والترويح النفسي للتخلص من الضغوط النفسية والعصبية ، اضافة الى اراحة العضلات واسترخاء الجسم بالماء ففي </a:t>
            </a:r>
            <a:r>
              <a:rPr lang="ar-SA" sz="2800" dirty="0" smtClean="0">
                <a:solidFill>
                  <a:srgbClr val="002060"/>
                </a:solidFill>
                <a:latin typeface="Simplified Arabic" pitchFamily="18" charset="-78"/>
                <a:cs typeface="Simplified Arabic" pitchFamily="18" charset="-78"/>
              </a:rPr>
              <a:t>الماء</a:t>
            </a:r>
            <a:r>
              <a:rPr lang="en-US" sz="2800" dirty="0" smtClean="0">
                <a:solidFill>
                  <a:srgbClr val="002060"/>
                </a:solidFill>
                <a:latin typeface="Simplified Arabic" pitchFamily="18" charset="-78"/>
                <a:cs typeface="Simplified Arabic" pitchFamily="18" charset="-78"/>
              </a:rPr>
              <a:t> </a:t>
            </a:r>
            <a:r>
              <a:rPr lang="ar-SA" sz="2800" dirty="0" smtClean="0">
                <a:solidFill>
                  <a:srgbClr val="002060"/>
                </a:solidFill>
                <a:latin typeface="Simplified Arabic" pitchFamily="18" charset="-78"/>
                <a:cs typeface="Simplified Arabic" pitchFamily="18" charset="-78"/>
              </a:rPr>
              <a:t>يخف </a:t>
            </a:r>
            <a:r>
              <a:rPr lang="ar-SA" sz="2800" dirty="0">
                <a:solidFill>
                  <a:srgbClr val="002060"/>
                </a:solidFill>
                <a:latin typeface="Simplified Arabic" pitchFamily="18" charset="-78"/>
                <a:cs typeface="Simplified Arabic" pitchFamily="18" charset="-78"/>
              </a:rPr>
              <a:t>وزن الجسم وبالتالي يقل الضغط على العظام والعضلات وتستخدم السباحة لعلاج الكثير من الامراض ومنها امراض المفاصل والعظام </a:t>
            </a:r>
            <a:r>
              <a:rPr lang="ar-SA" sz="2800" dirty="0" smtClean="0">
                <a:solidFill>
                  <a:srgbClr val="002060"/>
                </a:solidFill>
                <a:latin typeface="Simplified Arabic" pitchFamily="18" charset="-78"/>
                <a:cs typeface="Simplified Arabic" pitchFamily="18" charset="-78"/>
              </a:rPr>
              <a:t>.</a:t>
            </a:r>
            <a:endParaRPr lang="ar-IQ" sz="2800" dirty="0" smtClean="0">
              <a:solidFill>
                <a:srgbClr val="002060"/>
              </a:solidFill>
              <a:latin typeface="Simplified Arabic" pitchFamily="18" charset="-78"/>
              <a:cs typeface="Simplified Arabic" pitchFamily="18" charset="-78"/>
            </a:endParaRPr>
          </a:p>
          <a:p>
            <a:pPr algn="r" rtl="1"/>
            <a:r>
              <a:rPr lang="ar-SA" sz="2800" dirty="0">
                <a:solidFill>
                  <a:srgbClr val="002060"/>
                </a:solidFill>
                <a:latin typeface="Simplified Arabic" pitchFamily="18" charset="-78"/>
                <a:cs typeface="Simplified Arabic" pitchFamily="18" charset="-78"/>
              </a:rPr>
              <a:t>والسباحة تساعد على التحكم </a:t>
            </a:r>
            <a:r>
              <a:rPr lang="ar-IQ" sz="2800" dirty="0" err="1" smtClean="0">
                <a:solidFill>
                  <a:srgbClr val="002060"/>
                </a:solidFill>
                <a:latin typeface="Simplified Arabic" pitchFamily="18" charset="-78"/>
                <a:cs typeface="Simplified Arabic" pitchFamily="18" charset="-78"/>
              </a:rPr>
              <a:t>با</a:t>
            </a:r>
            <a:r>
              <a:rPr lang="ar-SA" sz="2800" dirty="0" smtClean="0">
                <a:solidFill>
                  <a:srgbClr val="002060"/>
                </a:solidFill>
                <a:latin typeface="Simplified Arabic" pitchFamily="18" charset="-78"/>
                <a:cs typeface="Simplified Arabic" pitchFamily="18" charset="-78"/>
              </a:rPr>
              <a:t>لوزن </a:t>
            </a:r>
            <a:r>
              <a:rPr lang="ar-IQ" sz="2800" dirty="0" smtClean="0">
                <a:solidFill>
                  <a:srgbClr val="002060"/>
                </a:solidFill>
                <a:latin typeface="Simplified Arabic" pitchFamily="18" charset="-78"/>
                <a:cs typeface="Simplified Arabic" pitchFamily="18" charset="-78"/>
              </a:rPr>
              <a:t> من خلال </a:t>
            </a:r>
            <a:r>
              <a:rPr lang="ar-SA" sz="2800" dirty="0" smtClean="0">
                <a:solidFill>
                  <a:srgbClr val="002060"/>
                </a:solidFill>
                <a:latin typeface="Simplified Arabic" pitchFamily="18" charset="-78"/>
                <a:cs typeface="Simplified Arabic" pitchFamily="18" charset="-78"/>
              </a:rPr>
              <a:t>حرق </a:t>
            </a:r>
            <a:r>
              <a:rPr lang="ar-SA" sz="2800" dirty="0">
                <a:solidFill>
                  <a:srgbClr val="002060"/>
                </a:solidFill>
                <a:latin typeface="Simplified Arabic" pitchFamily="18" charset="-78"/>
                <a:cs typeface="Simplified Arabic" pitchFamily="18" charset="-78"/>
              </a:rPr>
              <a:t>السعرات الحرارية وبذل مجهود يساهم في </a:t>
            </a:r>
            <a:r>
              <a:rPr lang="ar-IQ" sz="2800" dirty="0" smtClean="0">
                <a:solidFill>
                  <a:srgbClr val="002060"/>
                </a:solidFill>
                <a:latin typeface="Simplified Arabic" pitchFamily="18" charset="-78"/>
                <a:cs typeface="Simplified Arabic" pitchFamily="18" charset="-78"/>
              </a:rPr>
              <a:t>التخلص من</a:t>
            </a:r>
            <a:r>
              <a:rPr lang="ar-SA" sz="2800" dirty="0" smtClean="0">
                <a:solidFill>
                  <a:srgbClr val="002060"/>
                </a:solidFill>
                <a:latin typeface="Simplified Arabic" pitchFamily="18" charset="-78"/>
                <a:cs typeface="Simplified Arabic" pitchFamily="18" charset="-78"/>
              </a:rPr>
              <a:t> </a:t>
            </a:r>
            <a:r>
              <a:rPr lang="ar-SA" sz="2800" dirty="0">
                <a:solidFill>
                  <a:srgbClr val="002060"/>
                </a:solidFill>
                <a:latin typeface="Simplified Arabic" pitchFamily="18" charset="-78"/>
                <a:cs typeface="Simplified Arabic" pitchFamily="18" charset="-78"/>
              </a:rPr>
              <a:t>الدهون الزائدة.</a:t>
            </a:r>
            <a:endParaRPr lang="en-US" sz="2800" dirty="0">
              <a:solidFill>
                <a:srgbClr val="002060"/>
              </a:solidFill>
              <a:latin typeface="Simplified Arabic" pitchFamily="18" charset="-78"/>
              <a:cs typeface="Simplified Arabic" pitchFamily="18" charset="-78"/>
            </a:endParaRPr>
          </a:p>
          <a:p>
            <a:pPr algn="r" rtl="1"/>
            <a:endParaRPr lang="en-US" dirty="0"/>
          </a:p>
        </p:txBody>
      </p:sp>
    </p:spTree>
    <p:extLst>
      <p:ext uri="{BB962C8B-B14F-4D97-AF65-F5344CB8AC3E}">
        <p14:creationId xmlns:p14="http://schemas.microsoft.com/office/powerpoint/2010/main" val="2895767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a:xfrm>
            <a:off x="457200" y="1412776"/>
            <a:ext cx="8229600" cy="4911824"/>
          </a:xfrm>
        </p:spPr>
        <p:txBody>
          <a:bodyPr/>
          <a:lstStyle/>
          <a:p>
            <a:pPr algn="r" rtl="1"/>
            <a:r>
              <a:rPr lang="ar-SA" sz="2800" b="1" dirty="0">
                <a:solidFill>
                  <a:srgbClr val="7030A0"/>
                </a:solidFill>
                <a:latin typeface="Simplified Arabic" pitchFamily="18" charset="-78"/>
                <a:cs typeface="Simplified Arabic" pitchFamily="18" charset="-78"/>
              </a:rPr>
              <a:t>والسباحة </a:t>
            </a:r>
            <a:r>
              <a:rPr lang="ar-IQ" sz="2800" b="1" dirty="0" smtClean="0">
                <a:solidFill>
                  <a:srgbClr val="7030A0"/>
                </a:solidFill>
                <a:latin typeface="Simplified Arabic" pitchFamily="18" charset="-78"/>
                <a:cs typeface="Simplified Arabic" pitchFamily="18" charset="-78"/>
              </a:rPr>
              <a:t> </a:t>
            </a:r>
            <a:r>
              <a:rPr lang="ar-IQ" sz="2800" b="1" dirty="0">
                <a:solidFill>
                  <a:srgbClr val="7030A0"/>
                </a:solidFill>
                <a:latin typeface="Simplified Arabic" pitchFamily="18" charset="-78"/>
                <a:cs typeface="Simplified Arabic" pitchFamily="18" charset="-78"/>
              </a:rPr>
              <a:t>ح</a:t>
            </a:r>
            <a:r>
              <a:rPr lang="ar-IQ" sz="2800" b="1" dirty="0" smtClean="0">
                <a:solidFill>
                  <a:srgbClr val="7030A0"/>
                </a:solidFill>
                <a:latin typeface="Simplified Arabic" pitchFamily="18" charset="-78"/>
                <a:cs typeface="Simplified Arabic" pitchFamily="18" charset="-78"/>
              </a:rPr>
              <a:t>ركة توافقية </a:t>
            </a:r>
            <a:r>
              <a:rPr lang="ar-SA" sz="2800" b="1" dirty="0" smtClean="0">
                <a:solidFill>
                  <a:srgbClr val="7030A0"/>
                </a:solidFill>
                <a:latin typeface="Simplified Arabic" pitchFamily="18" charset="-78"/>
                <a:cs typeface="Simplified Arabic" pitchFamily="18" charset="-78"/>
              </a:rPr>
              <a:t>من </a:t>
            </a:r>
            <a:r>
              <a:rPr lang="ar-SA" sz="2800" b="1" dirty="0">
                <a:solidFill>
                  <a:srgbClr val="7030A0"/>
                </a:solidFill>
                <a:latin typeface="Simplified Arabic" pitchFamily="18" charset="-78"/>
                <a:cs typeface="Simplified Arabic" pitchFamily="18" charset="-78"/>
              </a:rPr>
              <a:t>الحركات الثنائية المكررة التي يندمج فيها القسم الختامي مع القسم التحضيري للحركة التي تليها فكما هو معروف ان جميع الحركات الرياضية  تتكون من ثلاثة اقسام قسم تحضيري وقسم رئيسي الذي تتم فيه الحركة او يتحقق الهدف من الحركة وقسم ختامي تنتهي فيه الحركة،</a:t>
            </a:r>
            <a:endParaRPr lang="en-US" sz="2800" b="1" dirty="0">
              <a:solidFill>
                <a:srgbClr val="7030A0"/>
              </a:solidFill>
              <a:latin typeface="Simplified Arabic" pitchFamily="18" charset="-78"/>
              <a:cs typeface="Simplified Arabic" pitchFamily="18" charset="-78"/>
            </a:endParaRPr>
          </a:p>
          <a:p>
            <a:pPr algn="r" rtl="1"/>
            <a:r>
              <a:rPr lang="ar-SA" sz="2800" b="1" dirty="0">
                <a:solidFill>
                  <a:srgbClr val="7030A0"/>
                </a:solidFill>
                <a:latin typeface="Simplified Arabic" pitchFamily="18" charset="-78"/>
                <a:cs typeface="Simplified Arabic" pitchFamily="18" charset="-78"/>
              </a:rPr>
              <a:t>اما الحركات المكررة مثل المشي والسباحة وركوب الدراجات والتي تتكرر فهنا يندمج القسم الختامي للحركة مع القسم التحضيري </a:t>
            </a:r>
            <a:r>
              <a:rPr lang="ar-SA" sz="2800" b="1" dirty="0" smtClean="0">
                <a:solidFill>
                  <a:srgbClr val="7030A0"/>
                </a:solidFill>
                <a:latin typeface="Simplified Arabic" pitchFamily="18" charset="-78"/>
                <a:cs typeface="Simplified Arabic" pitchFamily="18" charset="-78"/>
              </a:rPr>
              <a:t>للحركة</a:t>
            </a:r>
            <a:r>
              <a:rPr lang="ar-IQ" sz="2800" b="1" dirty="0" smtClean="0">
                <a:solidFill>
                  <a:srgbClr val="7030A0"/>
                </a:solidFill>
                <a:latin typeface="Simplified Arabic" pitchFamily="18" charset="-78"/>
                <a:cs typeface="Simplified Arabic" pitchFamily="18" charset="-78"/>
              </a:rPr>
              <a:t> </a:t>
            </a:r>
            <a:r>
              <a:rPr lang="ar-SA" sz="2800" b="1" dirty="0" smtClean="0">
                <a:solidFill>
                  <a:srgbClr val="7030A0"/>
                </a:solidFill>
                <a:latin typeface="Simplified Arabic" pitchFamily="18" charset="-78"/>
                <a:cs typeface="Simplified Arabic" pitchFamily="18" charset="-78"/>
              </a:rPr>
              <a:t>الثانية </a:t>
            </a:r>
            <a:r>
              <a:rPr lang="ar-SA" sz="2800" b="1" dirty="0">
                <a:solidFill>
                  <a:srgbClr val="7030A0"/>
                </a:solidFill>
                <a:latin typeface="Simplified Arabic" pitchFamily="18" charset="-78"/>
                <a:cs typeface="Simplified Arabic" pitchFamily="18" charset="-78"/>
              </a:rPr>
              <a:t>وتظهر الحركة بقسمين هما قسم رئيسي وقسم يندمج </a:t>
            </a:r>
            <a:r>
              <a:rPr lang="ar-SA" sz="2800" b="1" dirty="0" smtClean="0">
                <a:solidFill>
                  <a:srgbClr val="7030A0"/>
                </a:solidFill>
                <a:latin typeface="Simplified Arabic" pitchFamily="18" charset="-78"/>
                <a:cs typeface="Simplified Arabic" pitchFamily="18" charset="-78"/>
              </a:rPr>
              <a:t>في</a:t>
            </a:r>
            <a:r>
              <a:rPr lang="ar-IQ" sz="2800" b="1" dirty="0" smtClean="0">
                <a:solidFill>
                  <a:srgbClr val="7030A0"/>
                </a:solidFill>
                <a:latin typeface="Simplified Arabic" pitchFamily="18" charset="-78"/>
                <a:cs typeface="Simplified Arabic" pitchFamily="18" charset="-78"/>
              </a:rPr>
              <a:t>ه</a:t>
            </a:r>
            <a:r>
              <a:rPr lang="ar-SA" sz="2800" b="1" dirty="0" smtClean="0">
                <a:solidFill>
                  <a:srgbClr val="7030A0"/>
                </a:solidFill>
                <a:latin typeface="Simplified Arabic" pitchFamily="18" charset="-78"/>
                <a:cs typeface="Simplified Arabic" pitchFamily="18" charset="-78"/>
              </a:rPr>
              <a:t> </a:t>
            </a:r>
            <a:r>
              <a:rPr lang="ar-SA" sz="2800" b="1" dirty="0">
                <a:solidFill>
                  <a:srgbClr val="7030A0"/>
                </a:solidFill>
                <a:latin typeface="Simplified Arabic" pitchFamily="18" charset="-78"/>
                <a:cs typeface="Simplified Arabic" pitchFamily="18" charset="-78"/>
              </a:rPr>
              <a:t>القسم الختامي والتحضيري للحركة  التي تليها.  </a:t>
            </a:r>
            <a:endParaRPr lang="en-US" sz="2800" b="1" dirty="0">
              <a:solidFill>
                <a:srgbClr val="7030A0"/>
              </a:solidFill>
              <a:latin typeface="Simplified Arabic" pitchFamily="18" charset="-78"/>
              <a:cs typeface="Simplified Arabic" pitchFamily="18" charset="-78"/>
            </a:endParaRPr>
          </a:p>
          <a:p>
            <a:pPr algn="r" rtl="1"/>
            <a:endParaRPr lang="en-US" dirty="0"/>
          </a:p>
        </p:txBody>
      </p:sp>
    </p:spTree>
    <p:extLst>
      <p:ext uri="{BB962C8B-B14F-4D97-AF65-F5344CB8AC3E}">
        <p14:creationId xmlns:p14="http://schemas.microsoft.com/office/powerpoint/2010/main" val="18331319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332656"/>
            <a:ext cx="8229600" cy="1514432"/>
          </a:xfrm>
        </p:spPr>
        <p:txBody>
          <a:bodyPr>
            <a:normAutofit fontScale="90000"/>
          </a:bodyPr>
          <a:lstStyle/>
          <a:p>
            <a:pPr algn="r" rtl="1"/>
            <a:r>
              <a:rPr lang="en-US" dirty="0"/>
              <a:t> </a:t>
            </a:r>
            <a:r>
              <a:rPr lang="ar-SA" sz="5300" b="1" dirty="0">
                <a:solidFill>
                  <a:srgbClr val="FD45E7"/>
                </a:solidFill>
              </a:rPr>
              <a:t>فوائد السباحة</a:t>
            </a:r>
            <a:r>
              <a:rPr lang="en-US" dirty="0"/>
              <a:t/>
            </a:r>
            <a:br>
              <a:rPr lang="en-US" dirty="0"/>
            </a:br>
            <a:endParaRPr lang="en-US" dirty="0"/>
          </a:p>
        </p:txBody>
      </p:sp>
      <p:sp>
        <p:nvSpPr>
          <p:cNvPr id="3" name="عنصر نائب للمحتوى 2"/>
          <p:cNvSpPr>
            <a:spLocks noGrp="1"/>
          </p:cNvSpPr>
          <p:nvPr>
            <p:ph idx="1"/>
          </p:nvPr>
        </p:nvSpPr>
        <p:spPr>
          <a:xfrm>
            <a:off x="457200" y="1628800"/>
            <a:ext cx="8229600" cy="4695800"/>
          </a:xfrm>
        </p:spPr>
        <p:txBody>
          <a:bodyPr/>
          <a:lstStyle/>
          <a:p>
            <a:pPr algn="r" rtl="1"/>
            <a:r>
              <a:rPr lang="ar-SA" dirty="0">
                <a:solidFill>
                  <a:srgbClr val="FF0000"/>
                </a:solidFill>
              </a:rPr>
              <a:t> </a:t>
            </a:r>
            <a:endParaRPr lang="en-US" dirty="0">
              <a:solidFill>
                <a:srgbClr val="FF0000"/>
              </a:solidFill>
            </a:endParaRPr>
          </a:p>
          <a:p>
            <a:pPr lvl="0" algn="r" rtl="1"/>
            <a:r>
              <a:rPr lang="ar-SA" dirty="0">
                <a:solidFill>
                  <a:srgbClr val="FF0000"/>
                </a:solidFill>
              </a:rPr>
              <a:t>تساعد على عالج الكثير من الحالات النفسية كالتوتر والقلق والضغوط النفسية</a:t>
            </a:r>
            <a:endParaRPr lang="en-US" dirty="0">
              <a:solidFill>
                <a:srgbClr val="FF0000"/>
              </a:solidFill>
            </a:endParaRPr>
          </a:p>
          <a:p>
            <a:pPr lvl="0" algn="r" rtl="1"/>
            <a:r>
              <a:rPr lang="ar-SA" dirty="0">
                <a:solidFill>
                  <a:srgbClr val="FF0000"/>
                </a:solidFill>
              </a:rPr>
              <a:t>تعد من افضل الرياضات لصقل العقل والحفاظ على قوام سليم ورشيق</a:t>
            </a:r>
            <a:endParaRPr lang="en-US" dirty="0">
              <a:solidFill>
                <a:srgbClr val="FF0000"/>
              </a:solidFill>
            </a:endParaRPr>
          </a:p>
          <a:p>
            <a:pPr lvl="0" algn="r" rtl="1"/>
            <a:r>
              <a:rPr lang="ar-SA" dirty="0">
                <a:solidFill>
                  <a:srgbClr val="FF0000"/>
                </a:solidFill>
              </a:rPr>
              <a:t>تساعد على </a:t>
            </a:r>
            <a:r>
              <a:rPr lang="ar-SA" dirty="0" err="1">
                <a:solidFill>
                  <a:srgbClr val="FF0000"/>
                </a:solidFill>
              </a:rPr>
              <a:t>أسترخاء</a:t>
            </a:r>
            <a:r>
              <a:rPr lang="ar-SA" dirty="0">
                <a:solidFill>
                  <a:srgbClr val="FF0000"/>
                </a:solidFill>
              </a:rPr>
              <a:t> الجسم والعقل ورفع الروح المعنوية لدى الافراد .</a:t>
            </a:r>
            <a:endParaRPr lang="en-US" dirty="0">
              <a:solidFill>
                <a:srgbClr val="FF0000"/>
              </a:solidFill>
            </a:endParaRPr>
          </a:p>
          <a:p>
            <a:pPr lvl="0" algn="r" rtl="1"/>
            <a:r>
              <a:rPr lang="ar-SA" dirty="0">
                <a:solidFill>
                  <a:srgbClr val="FF0000"/>
                </a:solidFill>
              </a:rPr>
              <a:t>أجواء السباحة تتصف بالمتعة والاثارة والمرح.</a:t>
            </a:r>
            <a:endParaRPr lang="en-US" dirty="0">
              <a:solidFill>
                <a:srgbClr val="FF0000"/>
              </a:solidFill>
            </a:endParaRPr>
          </a:p>
          <a:p>
            <a:pPr lvl="0" algn="r" rtl="1"/>
            <a:r>
              <a:rPr lang="ar-SA" dirty="0">
                <a:solidFill>
                  <a:srgbClr val="FF0000"/>
                </a:solidFill>
              </a:rPr>
              <a:t>تشبع رغبات وميول الجميع ولا سيما ذوي الاحتياجات الخاصة.</a:t>
            </a:r>
            <a:endParaRPr lang="en-US" dirty="0">
              <a:solidFill>
                <a:srgbClr val="FF0000"/>
              </a:solidFill>
            </a:endParaRPr>
          </a:p>
          <a:p>
            <a:pPr lvl="0" algn="r" rtl="1"/>
            <a:r>
              <a:rPr lang="ar-SA" dirty="0">
                <a:solidFill>
                  <a:srgbClr val="FF0000"/>
                </a:solidFill>
              </a:rPr>
              <a:t>تعد من افضل الرياضات للتخلص من الوزن الزائد </a:t>
            </a:r>
            <a:endParaRPr lang="en-US" dirty="0">
              <a:solidFill>
                <a:srgbClr val="FF0000"/>
              </a:solidFill>
            </a:endParaRPr>
          </a:p>
          <a:p>
            <a:pPr algn="r" rtl="1"/>
            <a:endParaRPr lang="en-US" dirty="0"/>
          </a:p>
        </p:txBody>
      </p:sp>
    </p:spTree>
    <p:extLst>
      <p:ext uri="{BB962C8B-B14F-4D97-AF65-F5344CB8AC3E}">
        <p14:creationId xmlns:p14="http://schemas.microsoft.com/office/powerpoint/2010/main" val="911645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rtl="1"/>
            <a:r>
              <a:rPr lang="ar-IQ" b="1" dirty="0"/>
              <a:t>نواع السباحة</a:t>
            </a:r>
            <a:endParaRPr lang="en-US" b="1" dirty="0"/>
          </a:p>
        </p:txBody>
      </p:sp>
      <p:sp>
        <p:nvSpPr>
          <p:cNvPr id="3" name="عنصر نائب للمحتوى 2"/>
          <p:cNvSpPr>
            <a:spLocks noGrp="1"/>
          </p:cNvSpPr>
          <p:nvPr>
            <p:ph idx="1"/>
          </p:nvPr>
        </p:nvSpPr>
        <p:spPr/>
        <p:txBody>
          <a:bodyPr/>
          <a:lstStyle/>
          <a:p>
            <a:pPr algn="r" rtl="1"/>
            <a:r>
              <a:rPr lang="ar-IQ" b="1" dirty="0">
                <a:solidFill>
                  <a:srgbClr val="FD45E7"/>
                </a:solidFill>
              </a:rPr>
              <a:t>السباحة الترويحية: تعتبر السباحة احد </a:t>
            </a:r>
            <a:r>
              <a:rPr lang="ar-IQ" b="1" dirty="0" smtClean="0">
                <a:solidFill>
                  <a:srgbClr val="FD45E7"/>
                </a:solidFill>
              </a:rPr>
              <a:t>الانشطة </a:t>
            </a:r>
            <a:r>
              <a:rPr lang="ar-IQ" b="1" dirty="0">
                <a:solidFill>
                  <a:srgbClr val="FD45E7"/>
                </a:solidFill>
              </a:rPr>
              <a:t>الترويحية حيث يمكن ممارستها لجميع </a:t>
            </a:r>
            <a:r>
              <a:rPr lang="ar-IQ" b="1" dirty="0" smtClean="0">
                <a:solidFill>
                  <a:srgbClr val="FD45E7"/>
                </a:solidFill>
              </a:rPr>
              <a:t> ولكلا الجنسين ،وفيه  لا </a:t>
            </a:r>
            <a:r>
              <a:rPr lang="ar-IQ" b="1" dirty="0">
                <a:solidFill>
                  <a:srgbClr val="FD45E7"/>
                </a:solidFill>
              </a:rPr>
              <a:t>يلتزم الفرد بأتباع قواعد خاصة وطريقة معينة للسباحة وانما يترك للفرد حرية اختيار الوقت </a:t>
            </a:r>
            <a:r>
              <a:rPr lang="ar-IQ" b="1" dirty="0" smtClean="0">
                <a:solidFill>
                  <a:srgbClr val="FD45E7"/>
                </a:solidFill>
              </a:rPr>
              <a:t>والطريقة التي يراها مناسبة </a:t>
            </a:r>
          </a:p>
          <a:p>
            <a:pPr algn="r" rtl="1"/>
            <a:r>
              <a:rPr lang="ar-IQ" b="1" dirty="0" smtClean="0">
                <a:solidFill>
                  <a:srgbClr val="FD45E7"/>
                </a:solidFill>
              </a:rPr>
              <a:t> السباحة </a:t>
            </a:r>
            <a:r>
              <a:rPr lang="ar-IQ" b="1" dirty="0">
                <a:solidFill>
                  <a:srgbClr val="FD45E7"/>
                </a:solidFill>
              </a:rPr>
              <a:t>التنافسية: وهذا النوع يمارس وفق قوانين وقواعد محددة ومعروفة ينظمها </a:t>
            </a:r>
            <a:r>
              <a:rPr lang="ar-IQ" b="1" dirty="0" smtClean="0">
                <a:solidFill>
                  <a:srgbClr val="FD45E7"/>
                </a:solidFill>
              </a:rPr>
              <a:t>الاتحاد </a:t>
            </a:r>
            <a:r>
              <a:rPr lang="ar-IQ" b="1" dirty="0">
                <a:solidFill>
                  <a:srgbClr val="FD45E7"/>
                </a:solidFill>
              </a:rPr>
              <a:t>لسباحة الهواة ,وفيها يخضع الشخص لبرنامج تدريبي ينظم يهدف في نهايته تحقيق انجاز رقمي ، وهذا يتطلب بذل الجهد </a:t>
            </a:r>
            <a:r>
              <a:rPr lang="ar-IQ" b="1" dirty="0" smtClean="0">
                <a:solidFill>
                  <a:srgbClr val="FD45E7"/>
                </a:solidFill>
              </a:rPr>
              <a:t>والانتظام </a:t>
            </a:r>
            <a:r>
              <a:rPr lang="ar-IQ" b="1" dirty="0">
                <a:solidFill>
                  <a:srgbClr val="FD45E7"/>
                </a:solidFill>
              </a:rPr>
              <a:t>في التدريب وهي نوعان سباحة المسافات القصيرة والمسافات الطويلة . </a:t>
            </a:r>
            <a:endParaRPr lang="en-US" b="1" dirty="0">
              <a:solidFill>
                <a:srgbClr val="FD45E7"/>
              </a:solidFill>
            </a:endParaRPr>
          </a:p>
        </p:txBody>
      </p:sp>
    </p:spTree>
    <p:extLst>
      <p:ext uri="{BB962C8B-B14F-4D97-AF65-F5344CB8AC3E}">
        <p14:creationId xmlns:p14="http://schemas.microsoft.com/office/powerpoint/2010/main" val="3603349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395536" y="188640"/>
            <a:ext cx="8229600" cy="648072"/>
          </a:xfrm>
        </p:spPr>
        <p:txBody>
          <a:bodyPr>
            <a:normAutofit fontScale="90000"/>
          </a:bodyPr>
          <a:lstStyle/>
          <a:p>
            <a:endParaRPr lang="en-US"/>
          </a:p>
        </p:txBody>
      </p:sp>
      <p:sp>
        <p:nvSpPr>
          <p:cNvPr id="3" name="عنصر نائب للمحتوى 2"/>
          <p:cNvSpPr>
            <a:spLocks noGrp="1"/>
          </p:cNvSpPr>
          <p:nvPr>
            <p:ph idx="1"/>
          </p:nvPr>
        </p:nvSpPr>
        <p:spPr>
          <a:xfrm>
            <a:off x="457200" y="1268760"/>
            <a:ext cx="8229600" cy="5055840"/>
          </a:xfrm>
        </p:spPr>
        <p:txBody>
          <a:bodyPr/>
          <a:lstStyle/>
          <a:p>
            <a:pPr algn="r" rtl="1"/>
            <a:r>
              <a:rPr lang="ar-IQ" dirty="0" smtClean="0"/>
              <a:t> </a:t>
            </a:r>
            <a:r>
              <a:rPr lang="ar-IQ" sz="2800" b="1" dirty="0" smtClean="0">
                <a:solidFill>
                  <a:srgbClr val="0070C0"/>
                </a:solidFill>
                <a:latin typeface="Simplified Arabic" pitchFamily="18" charset="-78"/>
                <a:cs typeface="Simplified Arabic" pitchFamily="18" charset="-78"/>
              </a:rPr>
              <a:t>السباحة العلاجية  الاستشفائية  </a:t>
            </a:r>
            <a:r>
              <a:rPr lang="ar-IQ" sz="2800" b="1" dirty="0">
                <a:solidFill>
                  <a:srgbClr val="0070C0"/>
                </a:solidFill>
                <a:latin typeface="Simplified Arabic" pitchFamily="18" charset="-78"/>
                <a:cs typeface="Simplified Arabic" pitchFamily="18" charset="-78"/>
              </a:rPr>
              <a:t>تهدف الى </a:t>
            </a:r>
            <a:r>
              <a:rPr lang="ar-IQ" sz="2800" b="1" dirty="0" smtClean="0">
                <a:solidFill>
                  <a:srgbClr val="0070C0"/>
                </a:solidFill>
                <a:latin typeface="Simplified Arabic" pitchFamily="18" charset="-78"/>
                <a:cs typeface="Simplified Arabic" pitchFamily="18" charset="-78"/>
              </a:rPr>
              <a:t>علاج </a:t>
            </a:r>
            <a:r>
              <a:rPr lang="ar-IQ" sz="2800" b="1" dirty="0">
                <a:solidFill>
                  <a:srgbClr val="0070C0"/>
                </a:solidFill>
                <a:latin typeface="Simplified Arabic" pitchFamily="18" charset="-78"/>
                <a:cs typeface="Simplified Arabic" pitchFamily="18" charset="-78"/>
              </a:rPr>
              <a:t>اصابة معينة او </a:t>
            </a:r>
            <a:r>
              <a:rPr lang="ar-IQ" sz="2800" b="1" dirty="0" smtClean="0">
                <a:solidFill>
                  <a:srgbClr val="0070C0"/>
                </a:solidFill>
                <a:latin typeface="Simplified Arabic" pitchFamily="18" charset="-78"/>
                <a:cs typeface="Simplified Arabic" pitchFamily="18" charset="-78"/>
              </a:rPr>
              <a:t>الاستشفاء </a:t>
            </a:r>
            <a:r>
              <a:rPr lang="ar-IQ" sz="2800" b="1" dirty="0">
                <a:solidFill>
                  <a:srgbClr val="0070C0"/>
                </a:solidFill>
                <a:latin typeface="Simplified Arabic" pitchFamily="18" charset="-78"/>
                <a:cs typeface="Simplified Arabic" pitchFamily="18" charset="-78"/>
              </a:rPr>
              <a:t>بعد التعرض لمجهود بدني او </a:t>
            </a:r>
            <a:r>
              <a:rPr lang="ar-IQ" sz="2800" b="1" dirty="0" smtClean="0">
                <a:solidFill>
                  <a:srgbClr val="0070C0"/>
                </a:solidFill>
                <a:latin typeface="Simplified Arabic" pitchFamily="18" charset="-78"/>
                <a:cs typeface="Simplified Arabic" pitchFamily="18" charset="-78"/>
              </a:rPr>
              <a:t>نفسي</a:t>
            </a:r>
          </a:p>
          <a:p>
            <a:pPr algn="r" rtl="1"/>
            <a:r>
              <a:rPr lang="ar-IQ" sz="2800" b="1" dirty="0" smtClean="0">
                <a:solidFill>
                  <a:srgbClr val="0070C0"/>
                </a:solidFill>
                <a:latin typeface="Simplified Arabic" pitchFamily="18" charset="-78"/>
                <a:cs typeface="Simplified Arabic" pitchFamily="18" charset="-78"/>
              </a:rPr>
              <a:t>الاستشفاء </a:t>
            </a:r>
            <a:r>
              <a:rPr lang="ar-IQ" sz="2800" b="1" dirty="0">
                <a:solidFill>
                  <a:srgbClr val="0070C0"/>
                </a:solidFill>
                <a:latin typeface="Simplified Arabic" pitchFamily="18" charset="-78"/>
                <a:cs typeface="Simplified Arabic" pitchFamily="18" charset="-78"/>
              </a:rPr>
              <a:t>: هو استعادة </a:t>
            </a:r>
            <a:r>
              <a:rPr lang="ar-IQ" sz="2800" b="1" dirty="0" smtClean="0">
                <a:solidFill>
                  <a:srgbClr val="0070C0"/>
                </a:solidFill>
                <a:latin typeface="Simplified Arabic" pitchFamily="18" charset="-78"/>
                <a:cs typeface="Simplified Arabic" pitchFamily="18" charset="-78"/>
              </a:rPr>
              <a:t>مؤشرات </a:t>
            </a:r>
            <a:r>
              <a:rPr lang="ar-IQ" sz="2800" b="1" dirty="0">
                <a:solidFill>
                  <a:srgbClr val="0070C0"/>
                </a:solidFill>
                <a:latin typeface="Simplified Arabic" pitchFamily="18" charset="-78"/>
                <a:cs typeface="Simplified Arabic" pitchFamily="18" charset="-78"/>
              </a:rPr>
              <a:t>الحالة الفسيولوجية والنفسية </a:t>
            </a:r>
            <a:r>
              <a:rPr lang="ar-IQ" sz="2800" b="1" dirty="0" smtClean="0">
                <a:solidFill>
                  <a:srgbClr val="0070C0"/>
                </a:solidFill>
                <a:latin typeface="Simplified Arabic" pitchFamily="18" charset="-78"/>
                <a:cs typeface="Simplified Arabic" pitchFamily="18" charset="-78"/>
              </a:rPr>
              <a:t>للإنسان </a:t>
            </a:r>
            <a:r>
              <a:rPr lang="ar-IQ" sz="2800" b="1" dirty="0">
                <a:solidFill>
                  <a:srgbClr val="0070C0"/>
                </a:solidFill>
                <a:latin typeface="Simplified Arabic" pitchFamily="18" charset="-78"/>
                <a:cs typeface="Simplified Arabic" pitchFamily="18" charset="-78"/>
              </a:rPr>
              <a:t>، بعد التعرض لضغوط او اداء نشاط معين فهو تحسين وتجديد وتنشيط واستعادة وتقوية واعادة بناء واعادة انتاج وتعويض وشفاء . </a:t>
            </a:r>
            <a:r>
              <a:rPr lang="ar-IQ" sz="2800" b="1" dirty="0" smtClean="0">
                <a:solidFill>
                  <a:srgbClr val="0070C0"/>
                </a:solidFill>
                <a:latin typeface="Simplified Arabic" pitchFamily="18" charset="-78"/>
                <a:cs typeface="Simplified Arabic" pitchFamily="18" charset="-78"/>
              </a:rPr>
              <a:t>والاستشفاء </a:t>
            </a:r>
            <a:r>
              <a:rPr lang="ar-IQ" sz="2800" b="1" dirty="0">
                <a:solidFill>
                  <a:srgbClr val="0070C0"/>
                </a:solidFill>
                <a:latin typeface="Simplified Arabic" pitchFamily="18" charset="-78"/>
                <a:cs typeface="Simplified Arabic" pitchFamily="18" charset="-78"/>
              </a:rPr>
              <a:t>بالماء هو نوع </a:t>
            </a:r>
            <a:r>
              <a:rPr lang="ar-IQ" sz="2800" b="1" dirty="0" smtClean="0">
                <a:solidFill>
                  <a:srgbClr val="0070C0"/>
                </a:solidFill>
                <a:latin typeface="Simplified Arabic" pitchFamily="18" charset="-78"/>
                <a:cs typeface="Simplified Arabic" pitchFamily="18" charset="-78"/>
              </a:rPr>
              <a:t>الاستشفاء </a:t>
            </a:r>
            <a:r>
              <a:rPr lang="ar-IQ" sz="2800" b="1" dirty="0">
                <a:solidFill>
                  <a:srgbClr val="0070C0"/>
                </a:solidFill>
                <a:latin typeface="Simplified Arabic" pitchFamily="18" charset="-78"/>
                <a:cs typeface="Simplified Arabic" pitchFamily="18" charset="-78"/>
              </a:rPr>
              <a:t>السلبي الذي يكون </a:t>
            </a:r>
            <a:r>
              <a:rPr lang="ar-IQ" sz="2800" b="1" dirty="0" smtClean="0">
                <a:solidFill>
                  <a:srgbClr val="0070C0"/>
                </a:solidFill>
                <a:latin typeface="Simplified Arabic" pitchFamily="18" charset="-78"/>
                <a:cs typeface="Simplified Arabic" pitchFamily="18" charset="-78"/>
              </a:rPr>
              <a:t>بأحواض </a:t>
            </a:r>
            <a:r>
              <a:rPr lang="ar-IQ" sz="2800" b="1" dirty="0">
                <a:solidFill>
                  <a:srgbClr val="0070C0"/>
                </a:solidFill>
                <a:latin typeface="Simplified Arabic" pitchFamily="18" charset="-78"/>
                <a:cs typeface="Simplified Arabic" pitchFamily="18" charset="-78"/>
              </a:rPr>
              <a:t>الماء الدافئ او البارد </a:t>
            </a:r>
            <a:r>
              <a:rPr lang="ar-IQ" sz="2800" b="1" dirty="0" err="1" smtClean="0">
                <a:solidFill>
                  <a:srgbClr val="0070C0"/>
                </a:solidFill>
                <a:latin typeface="Simplified Arabic" pitchFamily="18" charset="-78"/>
                <a:cs typeface="Simplified Arabic" pitchFamily="18" charset="-78"/>
              </a:rPr>
              <a:t>والجاكوزي</a:t>
            </a:r>
            <a:r>
              <a:rPr lang="ar-IQ" sz="2800" b="1" dirty="0" smtClean="0">
                <a:solidFill>
                  <a:srgbClr val="0070C0"/>
                </a:solidFill>
                <a:latin typeface="Simplified Arabic" pitchFamily="18" charset="-78"/>
                <a:cs typeface="Simplified Arabic" pitchFamily="18" charset="-78"/>
              </a:rPr>
              <a:t> الذي </a:t>
            </a:r>
            <a:r>
              <a:rPr lang="ar-IQ" sz="2800" b="1" dirty="0">
                <a:solidFill>
                  <a:srgbClr val="0070C0"/>
                </a:solidFill>
                <a:latin typeface="Simplified Arabic" pitchFamily="18" charset="-78"/>
                <a:cs typeface="Simplified Arabic" pitchFamily="18" charset="-78"/>
              </a:rPr>
              <a:t>يمنح </a:t>
            </a:r>
            <a:r>
              <a:rPr lang="ar-IQ" sz="2800" b="1" dirty="0" smtClean="0">
                <a:solidFill>
                  <a:srgbClr val="0070C0"/>
                </a:solidFill>
                <a:latin typeface="Simplified Arabic" pitchFamily="18" charset="-78"/>
                <a:cs typeface="Simplified Arabic" pitchFamily="18" charset="-78"/>
              </a:rPr>
              <a:t>الاسترخاء للعضلات </a:t>
            </a:r>
            <a:r>
              <a:rPr lang="ar-IQ" sz="2800" b="1" dirty="0">
                <a:solidFill>
                  <a:srgbClr val="0070C0"/>
                </a:solidFill>
                <a:latin typeface="Simplified Arabic" pitchFamily="18" charset="-78"/>
                <a:cs typeface="Simplified Arabic" pitchFamily="18" charset="-78"/>
              </a:rPr>
              <a:t>,, وقد يتم في </a:t>
            </a:r>
            <a:r>
              <a:rPr lang="ar-IQ" sz="2800" b="1" dirty="0" smtClean="0">
                <a:solidFill>
                  <a:srgbClr val="0070C0"/>
                </a:solidFill>
                <a:latin typeface="Simplified Arabic" pitchFamily="18" charset="-78"/>
                <a:cs typeface="Simplified Arabic" pitchFamily="18" charset="-78"/>
              </a:rPr>
              <a:t>الاماكن </a:t>
            </a:r>
            <a:r>
              <a:rPr lang="ar-IQ" sz="2800" b="1" dirty="0">
                <a:solidFill>
                  <a:srgbClr val="0070C0"/>
                </a:solidFill>
                <a:latin typeface="Simplified Arabic" pitchFamily="18" charset="-78"/>
                <a:cs typeface="Simplified Arabic" pitchFamily="18" charset="-78"/>
              </a:rPr>
              <a:t>الطبيعية اي </a:t>
            </a:r>
            <a:r>
              <a:rPr lang="ar-IQ" sz="2800" b="1" dirty="0" smtClean="0">
                <a:solidFill>
                  <a:srgbClr val="0070C0"/>
                </a:solidFill>
                <a:latin typeface="Simplified Arabic" pitchFamily="18" charset="-78"/>
                <a:cs typeface="Simplified Arabic" pitchFamily="18" charset="-78"/>
              </a:rPr>
              <a:t>العلاج </a:t>
            </a:r>
            <a:r>
              <a:rPr lang="ar-IQ" sz="2800" b="1" dirty="0">
                <a:solidFill>
                  <a:srgbClr val="0070C0"/>
                </a:solidFill>
                <a:latin typeface="Simplified Arabic" pitchFamily="18" charset="-78"/>
                <a:cs typeface="Simplified Arabic" pitchFamily="18" charset="-78"/>
              </a:rPr>
              <a:t>بقوة الطبيعة مثل السباحة في </a:t>
            </a:r>
            <a:r>
              <a:rPr lang="ar-IQ" sz="2800" b="1" dirty="0" smtClean="0">
                <a:solidFill>
                  <a:srgbClr val="0070C0"/>
                </a:solidFill>
                <a:latin typeface="Simplified Arabic" pitchFamily="18" charset="-78"/>
                <a:cs typeface="Simplified Arabic" pitchFamily="18" charset="-78"/>
              </a:rPr>
              <a:t>مياه الشلالات </a:t>
            </a:r>
            <a:r>
              <a:rPr lang="ar-IQ" sz="2800" b="1" dirty="0">
                <a:solidFill>
                  <a:srgbClr val="0070C0"/>
                </a:solidFill>
                <a:latin typeface="Simplified Arabic" pitchFamily="18" charset="-78"/>
                <a:cs typeface="Simplified Arabic" pitchFamily="18" charset="-78"/>
              </a:rPr>
              <a:t>او </a:t>
            </a:r>
            <a:r>
              <a:rPr lang="ar-IQ" sz="2800" b="1" dirty="0" smtClean="0">
                <a:solidFill>
                  <a:srgbClr val="0070C0"/>
                </a:solidFill>
                <a:latin typeface="Simplified Arabic" pitchFamily="18" charset="-78"/>
                <a:cs typeface="Simplified Arabic" pitchFamily="18" charset="-78"/>
              </a:rPr>
              <a:t>البحيرات </a:t>
            </a:r>
            <a:r>
              <a:rPr lang="ar-IQ" sz="2800" b="1" dirty="0">
                <a:solidFill>
                  <a:srgbClr val="0070C0"/>
                </a:solidFill>
                <a:latin typeface="Simplified Arabic" pitchFamily="18" charset="-78"/>
                <a:cs typeface="Simplified Arabic" pitchFamily="18" charset="-78"/>
              </a:rPr>
              <a:t>المتجمدة او في الينابيع الطبيعية التي تحتوي على معادن تفيد في </a:t>
            </a:r>
            <a:r>
              <a:rPr lang="ar-IQ" sz="2800" b="1" dirty="0" smtClean="0">
                <a:solidFill>
                  <a:srgbClr val="0070C0"/>
                </a:solidFill>
                <a:latin typeface="Simplified Arabic" pitchFamily="18" charset="-78"/>
                <a:cs typeface="Simplified Arabic" pitchFamily="18" charset="-78"/>
              </a:rPr>
              <a:t>علاج </a:t>
            </a:r>
            <a:r>
              <a:rPr lang="ar-IQ" sz="2800" b="1" dirty="0">
                <a:solidFill>
                  <a:srgbClr val="0070C0"/>
                </a:solidFill>
                <a:latin typeface="Simplified Arabic" pitchFamily="18" charset="-78"/>
                <a:cs typeface="Simplified Arabic" pitchFamily="18" charset="-78"/>
              </a:rPr>
              <a:t>الكثير من </a:t>
            </a:r>
            <a:r>
              <a:rPr lang="ar-IQ" sz="2800" b="1" dirty="0" smtClean="0">
                <a:solidFill>
                  <a:srgbClr val="0070C0"/>
                </a:solidFill>
                <a:latin typeface="Simplified Arabic" pitchFamily="18" charset="-78"/>
                <a:cs typeface="Simplified Arabic" pitchFamily="18" charset="-78"/>
              </a:rPr>
              <a:t>الامراض </a:t>
            </a:r>
            <a:r>
              <a:rPr lang="ar-IQ" sz="2800" b="1" dirty="0">
                <a:solidFill>
                  <a:srgbClr val="0070C0"/>
                </a:solidFill>
                <a:latin typeface="Simplified Arabic" pitchFamily="18" charset="-78"/>
                <a:cs typeface="Simplified Arabic" pitchFamily="18" charset="-78"/>
              </a:rPr>
              <a:t>مثل حمام العليل وغيرها .</a:t>
            </a:r>
            <a:endParaRPr lang="en-US" sz="2800" b="1" dirty="0">
              <a:solidFill>
                <a:srgbClr val="0070C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700407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67544" y="260648"/>
            <a:ext cx="8229600" cy="720080"/>
          </a:xfrm>
        </p:spPr>
        <p:txBody>
          <a:bodyPr>
            <a:normAutofit fontScale="90000"/>
          </a:bodyPr>
          <a:lstStyle/>
          <a:p>
            <a:endParaRPr lang="en-US"/>
          </a:p>
        </p:txBody>
      </p:sp>
      <p:sp>
        <p:nvSpPr>
          <p:cNvPr id="3" name="عنصر نائب للمحتوى 2"/>
          <p:cNvSpPr>
            <a:spLocks noGrp="1"/>
          </p:cNvSpPr>
          <p:nvPr>
            <p:ph idx="1"/>
          </p:nvPr>
        </p:nvSpPr>
        <p:spPr>
          <a:xfrm>
            <a:off x="457200" y="1556792"/>
            <a:ext cx="8229600" cy="4767808"/>
          </a:xfrm>
        </p:spPr>
        <p:txBody>
          <a:bodyPr>
            <a:normAutofit fontScale="92500" lnSpcReduction="10000"/>
          </a:bodyPr>
          <a:lstStyle/>
          <a:p>
            <a:pPr algn="r" rtl="1"/>
            <a:r>
              <a:rPr lang="ar-IQ" sz="2800" dirty="0" smtClean="0"/>
              <a:t> </a:t>
            </a:r>
            <a:r>
              <a:rPr lang="ar-IQ" sz="3200" b="1" dirty="0" smtClean="0">
                <a:solidFill>
                  <a:srgbClr val="002060"/>
                </a:solidFill>
                <a:latin typeface="Simplified Arabic" pitchFamily="18" charset="-78"/>
                <a:cs typeface="Simplified Arabic" pitchFamily="18" charset="-78"/>
              </a:rPr>
              <a:t>السباحة </a:t>
            </a:r>
            <a:r>
              <a:rPr lang="ar-IQ" sz="3200" b="1" dirty="0">
                <a:solidFill>
                  <a:srgbClr val="002060"/>
                </a:solidFill>
                <a:latin typeface="Simplified Arabic" pitchFamily="18" charset="-78"/>
                <a:cs typeface="Simplified Arabic" pitchFamily="18" charset="-78"/>
              </a:rPr>
              <a:t>التعليمية: تهدف </a:t>
            </a:r>
            <a:r>
              <a:rPr lang="ar-IQ" sz="3200" b="1" dirty="0" smtClean="0">
                <a:solidFill>
                  <a:srgbClr val="002060"/>
                </a:solidFill>
                <a:latin typeface="Simplified Arabic" pitchFamily="18" charset="-78"/>
                <a:cs typeface="Simplified Arabic" pitchFamily="18" charset="-78"/>
              </a:rPr>
              <a:t>الى </a:t>
            </a:r>
            <a:r>
              <a:rPr lang="ar-IQ" sz="3200" b="1" dirty="0">
                <a:solidFill>
                  <a:srgbClr val="002060"/>
                </a:solidFill>
                <a:latin typeface="Simplified Arabic" pitchFamily="18" charset="-78"/>
                <a:cs typeface="Simplified Arabic" pitchFamily="18" charset="-78"/>
              </a:rPr>
              <a:t>اكتساب الفرد </a:t>
            </a:r>
            <a:r>
              <a:rPr lang="ar-IQ" sz="3200" b="1" dirty="0" smtClean="0">
                <a:solidFill>
                  <a:srgbClr val="002060"/>
                </a:solidFill>
                <a:latin typeface="Simplified Arabic" pitchFamily="18" charset="-78"/>
                <a:cs typeface="Simplified Arabic" pitchFamily="18" charset="-78"/>
              </a:rPr>
              <a:t>مهارات </a:t>
            </a:r>
            <a:r>
              <a:rPr lang="ar-IQ" sz="3200" b="1" dirty="0">
                <a:solidFill>
                  <a:srgbClr val="002060"/>
                </a:solidFill>
                <a:latin typeface="Simplified Arabic" pitchFamily="18" charset="-78"/>
                <a:cs typeface="Simplified Arabic" pitchFamily="18" charset="-78"/>
              </a:rPr>
              <a:t>وطرق السباحة المختلفة في ضوء مبدأ الترويح </a:t>
            </a:r>
            <a:r>
              <a:rPr lang="ar-IQ" sz="3200" b="1" dirty="0" smtClean="0">
                <a:solidFill>
                  <a:srgbClr val="002060"/>
                </a:solidFill>
                <a:latin typeface="Simplified Arabic" pitchFamily="18" charset="-78"/>
                <a:cs typeface="Simplified Arabic" pitchFamily="18" charset="-78"/>
              </a:rPr>
              <a:t>والامن والسلامة </a:t>
            </a:r>
            <a:r>
              <a:rPr lang="ar-IQ" sz="3200" b="1" dirty="0">
                <a:solidFill>
                  <a:srgbClr val="002060"/>
                </a:solidFill>
                <a:latin typeface="Simplified Arabic" pitchFamily="18" charset="-78"/>
                <a:cs typeface="Simplified Arabic" pitchFamily="18" charset="-78"/>
              </a:rPr>
              <a:t>، كما انها المرحلة </a:t>
            </a:r>
            <a:r>
              <a:rPr lang="ar-IQ" sz="3200" b="1" dirty="0" smtClean="0">
                <a:solidFill>
                  <a:srgbClr val="002060"/>
                </a:solidFill>
                <a:latin typeface="Simplified Arabic" pitchFamily="18" charset="-78"/>
                <a:cs typeface="Simplified Arabic" pitchFamily="18" charset="-78"/>
              </a:rPr>
              <a:t>الاولى للانتقال </a:t>
            </a:r>
            <a:r>
              <a:rPr lang="ar-IQ" sz="3200" b="1" dirty="0">
                <a:solidFill>
                  <a:srgbClr val="002060"/>
                </a:solidFill>
                <a:latin typeface="Simplified Arabic" pitchFamily="18" charset="-78"/>
                <a:cs typeface="Simplified Arabic" pitchFamily="18" charset="-78"/>
              </a:rPr>
              <a:t>للتجريب للوصول الى </a:t>
            </a:r>
            <a:r>
              <a:rPr lang="ar-IQ" sz="3200" b="1" dirty="0" smtClean="0">
                <a:solidFill>
                  <a:srgbClr val="002060"/>
                </a:solidFill>
                <a:latin typeface="Simplified Arabic" pitchFamily="18" charset="-78"/>
                <a:cs typeface="Simplified Arabic" pitchFamily="18" charset="-78"/>
              </a:rPr>
              <a:t>المستويات </a:t>
            </a:r>
            <a:r>
              <a:rPr lang="ar-IQ" sz="3200" b="1" dirty="0">
                <a:solidFill>
                  <a:srgbClr val="002060"/>
                </a:solidFill>
                <a:latin typeface="Simplified Arabic" pitchFamily="18" charset="-78"/>
                <a:cs typeface="Simplified Arabic" pitchFamily="18" charset="-78"/>
              </a:rPr>
              <a:t>المتقدمة ,وهي ضرورية للممارسين لوظائف الصيد والغوص تحت الماء وطالب الكليات العسكرية والرياضية. </a:t>
            </a:r>
            <a:endParaRPr lang="ar-IQ" sz="3200" b="1" dirty="0" smtClean="0">
              <a:solidFill>
                <a:srgbClr val="002060"/>
              </a:solidFill>
              <a:latin typeface="Simplified Arabic" pitchFamily="18" charset="-78"/>
              <a:cs typeface="Simplified Arabic" pitchFamily="18" charset="-78"/>
            </a:endParaRPr>
          </a:p>
          <a:p>
            <a:pPr algn="r" rtl="1"/>
            <a:r>
              <a:rPr lang="ar-IQ" sz="3200" b="1" dirty="0" smtClean="0">
                <a:solidFill>
                  <a:srgbClr val="002060"/>
                </a:solidFill>
                <a:latin typeface="Simplified Arabic" pitchFamily="18" charset="-78"/>
                <a:cs typeface="Simplified Arabic" pitchFamily="18" charset="-78"/>
              </a:rPr>
              <a:t> سباحة </a:t>
            </a:r>
            <a:r>
              <a:rPr lang="ar-IQ" sz="3200" b="1" dirty="0">
                <a:solidFill>
                  <a:srgbClr val="002060"/>
                </a:solidFill>
                <a:latin typeface="Simplified Arabic" pitchFamily="18" charset="-78"/>
                <a:cs typeface="Simplified Arabic" pitchFamily="18" charset="-78"/>
              </a:rPr>
              <a:t>المعوقين: تستخدم السباحة </a:t>
            </a:r>
            <a:r>
              <a:rPr lang="ar-IQ" sz="3200" b="1" dirty="0" smtClean="0">
                <a:solidFill>
                  <a:srgbClr val="002060"/>
                </a:solidFill>
                <a:latin typeface="Simplified Arabic" pitchFamily="18" charset="-78"/>
                <a:cs typeface="Simplified Arabic" pitchFamily="18" charset="-78"/>
              </a:rPr>
              <a:t>كعلاج </a:t>
            </a:r>
            <a:r>
              <a:rPr lang="ar-IQ" sz="3200" b="1" dirty="0">
                <a:solidFill>
                  <a:srgbClr val="002060"/>
                </a:solidFill>
                <a:latin typeface="Simplified Arabic" pitchFamily="18" charset="-78"/>
                <a:cs typeface="Simplified Arabic" pitchFamily="18" charset="-78"/>
              </a:rPr>
              <a:t>للمعوقين كما نظمت لهم منافسات ومسابقات اقليمية ودولية يتم تقسيمها حسب نوع </a:t>
            </a:r>
            <a:r>
              <a:rPr lang="ar-IQ" sz="3200" b="1" dirty="0" smtClean="0">
                <a:solidFill>
                  <a:srgbClr val="002060"/>
                </a:solidFill>
                <a:latin typeface="Simplified Arabic" pitchFamily="18" charset="-78"/>
                <a:cs typeface="Simplified Arabic" pitchFamily="18" charset="-78"/>
              </a:rPr>
              <a:t>الاعاقة </a:t>
            </a:r>
            <a:r>
              <a:rPr lang="ar-IQ" sz="3200" b="1" dirty="0">
                <a:solidFill>
                  <a:srgbClr val="002060"/>
                </a:solidFill>
                <a:latin typeface="Simplified Arabic" pitchFamily="18" charset="-78"/>
                <a:cs typeface="Simplified Arabic" pitchFamily="18" charset="-78"/>
              </a:rPr>
              <a:t>وهنا تهدف السباحة الى اعادة اتصال الفرد بالمجتمع وتنمية ميوله وقدارته </a:t>
            </a:r>
            <a:r>
              <a:rPr lang="ar-IQ" sz="2800" dirty="0"/>
              <a:t>. </a:t>
            </a:r>
            <a:endParaRPr lang="ar-IQ" sz="2800" dirty="0" smtClean="0"/>
          </a:p>
          <a:p>
            <a:pPr algn="r" rtl="1"/>
            <a:r>
              <a:rPr lang="ar-IQ" sz="2800" dirty="0" smtClean="0"/>
              <a:t>  </a:t>
            </a:r>
            <a:endParaRPr lang="en-US" sz="2800" dirty="0">
              <a:latin typeface="Simplified Arabic" pitchFamily="18" charset="-78"/>
              <a:cs typeface="Simplified Arabic" pitchFamily="18" charset="-78"/>
            </a:endParaRPr>
          </a:p>
        </p:txBody>
      </p:sp>
    </p:spTree>
    <p:extLst>
      <p:ext uri="{BB962C8B-B14F-4D97-AF65-F5344CB8AC3E}">
        <p14:creationId xmlns:p14="http://schemas.microsoft.com/office/powerpoint/2010/main" val="1879882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76672"/>
            <a:ext cx="8229600" cy="936104"/>
          </a:xfrm>
        </p:spPr>
        <p:txBody>
          <a:bodyPr>
            <a:normAutofit/>
          </a:bodyPr>
          <a:lstStyle/>
          <a:p>
            <a:pPr algn="r" rtl="1"/>
            <a:r>
              <a:rPr lang="ar-SA" dirty="0">
                <a:solidFill>
                  <a:srgbClr val="C00000"/>
                </a:solidFill>
              </a:rPr>
              <a:t>ا</a:t>
            </a:r>
            <a:r>
              <a:rPr lang="ar-SA" b="1" dirty="0">
                <a:solidFill>
                  <a:srgbClr val="C00000"/>
                </a:solidFill>
              </a:rPr>
              <a:t>لعوامل الاساسية في تعليم السباحة </a:t>
            </a:r>
            <a:endParaRPr lang="en-US" dirty="0">
              <a:solidFill>
                <a:srgbClr val="C00000"/>
              </a:solidFill>
            </a:endParaRPr>
          </a:p>
        </p:txBody>
      </p:sp>
      <p:sp>
        <p:nvSpPr>
          <p:cNvPr id="3" name="عنصر نائب للمحتوى 2"/>
          <p:cNvSpPr>
            <a:spLocks noGrp="1"/>
          </p:cNvSpPr>
          <p:nvPr>
            <p:ph idx="1"/>
          </p:nvPr>
        </p:nvSpPr>
        <p:spPr>
          <a:xfrm>
            <a:off x="457200" y="1268760"/>
            <a:ext cx="8229600" cy="5055840"/>
          </a:xfrm>
        </p:spPr>
        <p:txBody>
          <a:bodyPr>
            <a:normAutofit fontScale="92500" lnSpcReduction="10000"/>
          </a:bodyPr>
          <a:lstStyle/>
          <a:p>
            <a:pPr marL="0" indent="0">
              <a:buNone/>
            </a:pPr>
            <a:endParaRPr lang="en-US" dirty="0"/>
          </a:p>
          <a:p>
            <a:pPr lvl="0" algn="r" rtl="1"/>
            <a:r>
              <a:rPr lang="ar-SA" dirty="0"/>
              <a:t> </a:t>
            </a:r>
            <a:r>
              <a:rPr lang="ar-SA" b="1" dirty="0">
                <a:solidFill>
                  <a:schemeClr val="accent5">
                    <a:lumMod val="50000"/>
                  </a:schemeClr>
                </a:solidFill>
              </a:rPr>
              <a:t>تحديد الهدف المراد الوصول اليه</a:t>
            </a:r>
            <a:endParaRPr lang="en-US" b="1" dirty="0">
              <a:solidFill>
                <a:schemeClr val="accent5">
                  <a:lumMod val="50000"/>
                </a:schemeClr>
              </a:solidFill>
            </a:endParaRPr>
          </a:p>
          <a:p>
            <a:pPr lvl="0" algn="r" rtl="1"/>
            <a:r>
              <a:rPr lang="ar-SA" b="1" dirty="0">
                <a:solidFill>
                  <a:schemeClr val="accent5">
                    <a:lumMod val="50000"/>
                  </a:schemeClr>
                </a:solidFill>
              </a:rPr>
              <a:t> التحفيز والتعزيز</a:t>
            </a:r>
            <a:endParaRPr lang="en-US" b="1" dirty="0">
              <a:solidFill>
                <a:schemeClr val="accent5">
                  <a:lumMod val="50000"/>
                </a:schemeClr>
              </a:solidFill>
            </a:endParaRPr>
          </a:p>
          <a:p>
            <a:pPr lvl="0" algn="r" rtl="1"/>
            <a:r>
              <a:rPr lang="ar-SA" b="1" dirty="0">
                <a:solidFill>
                  <a:schemeClr val="accent5">
                    <a:lumMod val="50000"/>
                  </a:schemeClr>
                </a:solidFill>
              </a:rPr>
              <a:t> التكرار </a:t>
            </a:r>
            <a:r>
              <a:rPr lang="ar-SA" b="1" dirty="0" smtClean="0">
                <a:solidFill>
                  <a:schemeClr val="accent5">
                    <a:lumMod val="50000"/>
                  </a:schemeClr>
                </a:solidFill>
              </a:rPr>
              <a:t>و</a:t>
            </a:r>
            <a:r>
              <a:rPr lang="ar-IQ" b="1" dirty="0" smtClean="0">
                <a:solidFill>
                  <a:schemeClr val="accent5">
                    <a:lumMod val="50000"/>
                  </a:schemeClr>
                </a:solidFill>
              </a:rPr>
              <a:t>ال</a:t>
            </a:r>
            <a:r>
              <a:rPr lang="ar-SA" b="1" dirty="0" smtClean="0">
                <a:solidFill>
                  <a:schemeClr val="accent5">
                    <a:lumMod val="50000"/>
                  </a:schemeClr>
                </a:solidFill>
              </a:rPr>
              <a:t>استجابة</a:t>
            </a:r>
            <a:endParaRPr lang="en-US" b="1" dirty="0">
              <a:solidFill>
                <a:schemeClr val="accent5">
                  <a:lumMod val="50000"/>
                </a:schemeClr>
              </a:solidFill>
            </a:endParaRPr>
          </a:p>
          <a:p>
            <a:pPr lvl="0" algn="r" rtl="1"/>
            <a:r>
              <a:rPr lang="ar-SA" b="1" dirty="0">
                <a:solidFill>
                  <a:schemeClr val="accent5">
                    <a:lumMod val="50000"/>
                  </a:schemeClr>
                </a:solidFill>
              </a:rPr>
              <a:t> التقويم الذاتي ومعرفة المستوى</a:t>
            </a:r>
            <a:endParaRPr lang="en-US" b="1" dirty="0">
              <a:solidFill>
                <a:schemeClr val="accent5">
                  <a:lumMod val="50000"/>
                </a:schemeClr>
              </a:solidFill>
            </a:endParaRPr>
          </a:p>
          <a:p>
            <a:pPr lvl="0" algn="r" rtl="1"/>
            <a:r>
              <a:rPr lang="ar-SA" b="1" dirty="0">
                <a:solidFill>
                  <a:schemeClr val="accent5">
                    <a:lumMod val="50000"/>
                  </a:schemeClr>
                </a:solidFill>
              </a:rPr>
              <a:t>  تصحيح </a:t>
            </a:r>
            <a:r>
              <a:rPr lang="ar-SA" b="1" dirty="0" smtClean="0">
                <a:solidFill>
                  <a:schemeClr val="accent5">
                    <a:lumMod val="50000"/>
                  </a:schemeClr>
                </a:solidFill>
              </a:rPr>
              <a:t>ا</a:t>
            </a:r>
            <a:r>
              <a:rPr lang="ar-IQ" b="1" dirty="0" smtClean="0">
                <a:solidFill>
                  <a:schemeClr val="accent5">
                    <a:lumMod val="50000"/>
                  </a:schemeClr>
                </a:solidFill>
              </a:rPr>
              <a:t>لا</a:t>
            </a:r>
            <a:r>
              <a:rPr lang="ar-SA" b="1" dirty="0" smtClean="0">
                <a:solidFill>
                  <a:schemeClr val="accent5">
                    <a:lumMod val="50000"/>
                  </a:schemeClr>
                </a:solidFill>
              </a:rPr>
              <a:t>خطاء </a:t>
            </a:r>
            <a:r>
              <a:rPr lang="ar-SA" b="1" dirty="0">
                <a:solidFill>
                  <a:schemeClr val="accent5">
                    <a:lumMod val="50000"/>
                  </a:schemeClr>
                </a:solidFill>
              </a:rPr>
              <a:t>فور ضهورها</a:t>
            </a:r>
            <a:endParaRPr lang="en-US" b="1" dirty="0">
              <a:solidFill>
                <a:schemeClr val="accent5">
                  <a:lumMod val="50000"/>
                </a:schemeClr>
              </a:solidFill>
            </a:endParaRPr>
          </a:p>
          <a:p>
            <a:pPr lvl="0" algn="r" rtl="1"/>
            <a:r>
              <a:rPr lang="ar-SA" b="1" dirty="0">
                <a:solidFill>
                  <a:schemeClr val="accent5">
                    <a:lumMod val="50000"/>
                  </a:schemeClr>
                </a:solidFill>
              </a:rPr>
              <a:t>  تهيئة الموقف التعليمي</a:t>
            </a:r>
            <a:endParaRPr lang="en-US" b="1" dirty="0">
              <a:solidFill>
                <a:schemeClr val="accent5">
                  <a:lumMod val="50000"/>
                </a:schemeClr>
              </a:solidFill>
            </a:endParaRPr>
          </a:p>
          <a:p>
            <a:pPr lvl="0" algn="r" rtl="1"/>
            <a:r>
              <a:rPr lang="ar-SA" b="1" dirty="0">
                <a:solidFill>
                  <a:schemeClr val="accent5">
                    <a:lumMod val="50000"/>
                  </a:schemeClr>
                </a:solidFill>
              </a:rPr>
              <a:t>  </a:t>
            </a:r>
            <a:r>
              <a:rPr lang="ar-SA" b="1" dirty="0" err="1" smtClean="0">
                <a:solidFill>
                  <a:schemeClr val="accent5">
                    <a:lumMod val="50000"/>
                  </a:schemeClr>
                </a:solidFill>
              </a:rPr>
              <a:t>ألاحساس</a:t>
            </a:r>
            <a:r>
              <a:rPr lang="ar-SA" b="1" dirty="0" smtClean="0">
                <a:solidFill>
                  <a:schemeClr val="accent5">
                    <a:lumMod val="50000"/>
                  </a:schemeClr>
                </a:solidFill>
              </a:rPr>
              <a:t> </a:t>
            </a:r>
            <a:r>
              <a:rPr lang="ar-SA" b="1" dirty="0">
                <a:solidFill>
                  <a:schemeClr val="accent5">
                    <a:lumMod val="50000"/>
                  </a:schemeClr>
                </a:solidFill>
              </a:rPr>
              <a:t>بالحركة وتقبل الذات</a:t>
            </a:r>
            <a:endParaRPr lang="en-US" b="1" dirty="0">
              <a:solidFill>
                <a:schemeClr val="accent5">
                  <a:lumMod val="50000"/>
                </a:schemeClr>
              </a:solidFill>
            </a:endParaRPr>
          </a:p>
          <a:p>
            <a:pPr lvl="0" algn="r" rtl="1"/>
            <a:r>
              <a:rPr lang="ar-SA" b="1" dirty="0">
                <a:solidFill>
                  <a:schemeClr val="accent5">
                    <a:lumMod val="50000"/>
                  </a:schemeClr>
                </a:solidFill>
              </a:rPr>
              <a:t>  التدرج من الصعب إلى السهل في جميع المستويات</a:t>
            </a:r>
            <a:endParaRPr lang="en-US" b="1" dirty="0">
              <a:solidFill>
                <a:schemeClr val="accent5">
                  <a:lumMod val="50000"/>
                </a:schemeClr>
              </a:solidFill>
            </a:endParaRPr>
          </a:p>
          <a:p>
            <a:pPr lvl="0" algn="r" rtl="1"/>
            <a:r>
              <a:rPr lang="ar-SA" b="1" dirty="0">
                <a:solidFill>
                  <a:schemeClr val="accent5">
                    <a:lumMod val="50000"/>
                  </a:schemeClr>
                </a:solidFill>
              </a:rPr>
              <a:t> الثقة بالنفس واحترام الذات</a:t>
            </a:r>
            <a:endParaRPr lang="en-US" b="1" dirty="0">
              <a:solidFill>
                <a:schemeClr val="accent5">
                  <a:lumMod val="50000"/>
                </a:schemeClr>
              </a:solidFill>
            </a:endParaRPr>
          </a:p>
          <a:p>
            <a:pPr lvl="0" algn="r" rtl="1"/>
            <a:r>
              <a:rPr lang="ar-SA" b="1" dirty="0">
                <a:solidFill>
                  <a:schemeClr val="accent5">
                    <a:lumMod val="50000"/>
                  </a:schemeClr>
                </a:solidFill>
              </a:rPr>
              <a:t> توافر عوامل </a:t>
            </a:r>
            <a:r>
              <a:rPr lang="ar-SA" b="1" dirty="0" smtClean="0">
                <a:solidFill>
                  <a:schemeClr val="accent5">
                    <a:lumMod val="50000"/>
                  </a:schemeClr>
                </a:solidFill>
              </a:rPr>
              <a:t>ا</a:t>
            </a:r>
            <a:r>
              <a:rPr lang="ar-IQ" b="1" dirty="0" smtClean="0">
                <a:solidFill>
                  <a:schemeClr val="accent5">
                    <a:lumMod val="50000"/>
                  </a:schemeClr>
                </a:solidFill>
              </a:rPr>
              <a:t> الامن والسلامة</a:t>
            </a:r>
            <a:endParaRPr lang="en-US" b="1" dirty="0">
              <a:solidFill>
                <a:schemeClr val="accent5">
                  <a:lumMod val="50000"/>
                </a:schemeClr>
              </a:solidFill>
            </a:endParaRPr>
          </a:p>
          <a:p>
            <a:pPr lvl="0" algn="r" rtl="1"/>
            <a:r>
              <a:rPr lang="ar-SA" b="1" dirty="0">
                <a:solidFill>
                  <a:schemeClr val="accent5">
                    <a:lumMod val="50000"/>
                  </a:schemeClr>
                </a:solidFill>
              </a:rPr>
              <a:t>  اكتساب المتعلم القدرة على التوقيت والتوافق</a:t>
            </a:r>
            <a:endParaRPr lang="en-US" b="1" dirty="0">
              <a:solidFill>
                <a:schemeClr val="accent5">
                  <a:lumMod val="50000"/>
                </a:schemeClr>
              </a:solidFill>
            </a:endParaRPr>
          </a:p>
          <a:p>
            <a:pPr algn="r" rtl="1"/>
            <a:endParaRPr lang="en-US" dirty="0"/>
          </a:p>
        </p:txBody>
      </p:sp>
    </p:spTree>
    <p:extLst>
      <p:ext uri="{BB962C8B-B14F-4D97-AF65-F5344CB8AC3E}">
        <p14:creationId xmlns:p14="http://schemas.microsoft.com/office/powerpoint/2010/main" val="4228516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76672"/>
            <a:ext cx="8229600" cy="1152128"/>
          </a:xfrm>
        </p:spPr>
        <p:txBody>
          <a:bodyPr>
            <a:normAutofit fontScale="90000"/>
          </a:bodyPr>
          <a:lstStyle/>
          <a:p>
            <a:pPr algn="r" rtl="1"/>
            <a:r>
              <a:rPr lang="ar-SA" b="1" dirty="0"/>
              <a:t>ا</a:t>
            </a:r>
            <a:r>
              <a:rPr lang="ar-SA" b="1" dirty="0">
                <a:solidFill>
                  <a:srgbClr val="FD45E7"/>
                </a:solidFill>
              </a:rPr>
              <a:t>مور لابد مراعاتها عند دخول الماء</a:t>
            </a:r>
            <a:r>
              <a:rPr lang="ar-SA" b="1" dirty="0"/>
              <a:t> </a:t>
            </a:r>
            <a:r>
              <a:rPr lang="en-US" dirty="0"/>
              <a:t/>
            </a:r>
            <a:br>
              <a:rPr lang="en-US" dirty="0"/>
            </a:br>
            <a:endParaRPr lang="en-US" dirty="0"/>
          </a:p>
        </p:txBody>
      </p:sp>
      <p:sp>
        <p:nvSpPr>
          <p:cNvPr id="3" name="عنصر نائب للمحتوى 2"/>
          <p:cNvSpPr>
            <a:spLocks noGrp="1"/>
          </p:cNvSpPr>
          <p:nvPr>
            <p:ph idx="1"/>
          </p:nvPr>
        </p:nvSpPr>
        <p:spPr>
          <a:xfrm>
            <a:off x="457200" y="1196752"/>
            <a:ext cx="8229600" cy="5127848"/>
          </a:xfrm>
        </p:spPr>
        <p:txBody>
          <a:bodyPr>
            <a:normAutofit/>
          </a:bodyPr>
          <a:lstStyle/>
          <a:p>
            <a:pPr lvl="0" algn="r" rtl="1"/>
            <a:r>
              <a:rPr lang="ar-SA" sz="3200" b="1" dirty="0">
                <a:solidFill>
                  <a:srgbClr val="7030A0"/>
                </a:solidFill>
                <a:latin typeface="Simplified Arabic" pitchFamily="18" charset="-78"/>
                <a:cs typeface="Simplified Arabic" pitchFamily="18" charset="-78"/>
              </a:rPr>
              <a:t>لا بد من الاحماء قبل السباحة لتجنب الاصابات ،</a:t>
            </a:r>
            <a:endParaRPr lang="en-US" sz="3200" b="1" dirty="0">
              <a:solidFill>
                <a:srgbClr val="7030A0"/>
              </a:solidFill>
              <a:latin typeface="Simplified Arabic" pitchFamily="18" charset="-78"/>
              <a:cs typeface="Simplified Arabic" pitchFamily="18" charset="-78"/>
            </a:endParaRPr>
          </a:p>
          <a:p>
            <a:pPr lvl="0" algn="r" rtl="1"/>
            <a:r>
              <a:rPr lang="ar-SA" sz="3200" b="1" dirty="0">
                <a:solidFill>
                  <a:srgbClr val="7030A0"/>
                </a:solidFill>
                <a:latin typeface="Simplified Arabic" pitchFamily="18" charset="-78"/>
                <a:cs typeface="Simplified Arabic" pitchFamily="18" charset="-78"/>
              </a:rPr>
              <a:t>عدم دخول الماء بعد الاكل مباشرة</a:t>
            </a:r>
            <a:endParaRPr lang="en-US" sz="3200" b="1" dirty="0">
              <a:solidFill>
                <a:srgbClr val="7030A0"/>
              </a:solidFill>
              <a:latin typeface="Simplified Arabic" pitchFamily="18" charset="-78"/>
              <a:cs typeface="Simplified Arabic" pitchFamily="18" charset="-78"/>
            </a:endParaRPr>
          </a:p>
          <a:p>
            <a:pPr lvl="0" algn="r" rtl="1"/>
            <a:r>
              <a:rPr lang="ar-SA" sz="3200" b="1" dirty="0">
                <a:solidFill>
                  <a:srgbClr val="7030A0"/>
                </a:solidFill>
                <a:latin typeface="Simplified Arabic" pitchFamily="18" charset="-78"/>
                <a:cs typeface="Simplified Arabic" pitchFamily="18" charset="-78"/>
              </a:rPr>
              <a:t>عدم نزول المبتدئين للماء وحدهم</a:t>
            </a:r>
            <a:endParaRPr lang="en-US" sz="3200" b="1" dirty="0">
              <a:solidFill>
                <a:srgbClr val="7030A0"/>
              </a:solidFill>
              <a:latin typeface="Simplified Arabic" pitchFamily="18" charset="-78"/>
              <a:cs typeface="Simplified Arabic" pitchFamily="18" charset="-78"/>
            </a:endParaRPr>
          </a:p>
          <a:p>
            <a:pPr lvl="0" algn="r" rtl="1"/>
            <a:r>
              <a:rPr lang="ar-SA" sz="3200" b="1" dirty="0">
                <a:solidFill>
                  <a:srgbClr val="7030A0"/>
                </a:solidFill>
                <a:latin typeface="Simplified Arabic" pitchFamily="18" charset="-78"/>
                <a:cs typeface="Simplified Arabic" pitchFamily="18" charset="-78"/>
              </a:rPr>
              <a:t>سد الاذنين والانف </a:t>
            </a:r>
            <a:r>
              <a:rPr lang="ar-IQ" sz="3200" b="1" dirty="0" err="1">
                <a:solidFill>
                  <a:srgbClr val="7030A0"/>
                </a:solidFill>
                <a:latin typeface="Simplified Arabic" pitchFamily="18" charset="-78"/>
                <a:cs typeface="Simplified Arabic" pitchFamily="18" charset="-78"/>
              </a:rPr>
              <a:t>ب</a:t>
            </a:r>
            <a:r>
              <a:rPr lang="ar-SA" sz="3200" b="1" dirty="0" smtClean="0">
                <a:solidFill>
                  <a:srgbClr val="7030A0"/>
                </a:solidFill>
                <a:latin typeface="Simplified Arabic" pitchFamily="18" charset="-78"/>
                <a:cs typeface="Simplified Arabic" pitchFamily="18" charset="-78"/>
              </a:rPr>
              <a:t>الادوات </a:t>
            </a:r>
            <a:r>
              <a:rPr lang="ar-SA" sz="3200" b="1" dirty="0">
                <a:solidFill>
                  <a:srgbClr val="7030A0"/>
                </a:solidFill>
                <a:latin typeface="Simplified Arabic" pitchFamily="18" charset="-78"/>
                <a:cs typeface="Simplified Arabic" pitchFamily="18" charset="-78"/>
              </a:rPr>
              <a:t>الخاصة لذلك لمنع الفطريات</a:t>
            </a:r>
            <a:endParaRPr lang="en-US" sz="3200" b="1" dirty="0">
              <a:solidFill>
                <a:srgbClr val="7030A0"/>
              </a:solidFill>
              <a:latin typeface="Simplified Arabic" pitchFamily="18" charset="-78"/>
              <a:cs typeface="Simplified Arabic" pitchFamily="18" charset="-78"/>
            </a:endParaRPr>
          </a:p>
          <a:p>
            <a:pPr lvl="0" algn="r" rtl="1"/>
            <a:r>
              <a:rPr lang="ar-SA" sz="3200" b="1" dirty="0">
                <a:solidFill>
                  <a:srgbClr val="7030A0"/>
                </a:solidFill>
                <a:latin typeface="Simplified Arabic" pitchFamily="18" charset="-78"/>
                <a:cs typeface="Simplified Arabic" pitchFamily="18" charset="-78"/>
              </a:rPr>
              <a:t>عدم بلع الماء من حوض </a:t>
            </a:r>
            <a:r>
              <a:rPr lang="ar-SA" sz="3200" b="1" dirty="0" smtClean="0">
                <a:solidFill>
                  <a:srgbClr val="7030A0"/>
                </a:solidFill>
                <a:latin typeface="Simplified Arabic" pitchFamily="18" charset="-78"/>
                <a:cs typeface="Simplified Arabic" pitchFamily="18" charset="-78"/>
              </a:rPr>
              <a:t>السبا</a:t>
            </a:r>
            <a:r>
              <a:rPr lang="ar-IQ" sz="3200" b="1" dirty="0" err="1" smtClean="0">
                <a:solidFill>
                  <a:srgbClr val="7030A0"/>
                </a:solidFill>
                <a:latin typeface="Simplified Arabic" pitchFamily="18" charset="-78"/>
                <a:cs typeface="Simplified Arabic" pitchFamily="18" charset="-78"/>
              </a:rPr>
              <a:t>حة</a:t>
            </a:r>
            <a:r>
              <a:rPr lang="ar-IQ" sz="3200" b="1" dirty="0" smtClean="0">
                <a:solidFill>
                  <a:srgbClr val="7030A0"/>
                </a:solidFill>
                <a:latin typeface="Simplified Arabic" pitchFamily="18" charset="-78"/>
                <a:cs typeface="Simplified Arabic" pitchFamily="18" charset="-78"/>
              </a:rPr>
              <a:t> </a:t>
            </a:r>
          </a:p>
          <a:p>
            <a:pPr lvl="0" algn="r" rtl="1"/>
            <a:r>
              <a:rPr lang="ar-SA" sz="2800" b="1" dirty="0" smtClean="0">
                <a:solidFill>
                  <a:srgbClr val="7030A0"/>
                </a:solidFill>
                <a:latin typeface="Simplified Arabic" pitchFamily="18" charset="-78"/>
                <a:cs typeface="Simplified Arabic" pitchFamily="18" charset="-78"/>
              </a:rPr>
              <a:t>عدم </a:t>
            </a:r>
            <a:r>
              <a:rPr lang="ar-SA" sz="2800" b="1" dirty="0">
                <a:solidFill>
                  <a:srgbClr val="7030A0"/>
                </a:solidFill>
                <a:latin typeface="Simplified Arabic" pitchFamily="18" charset="-78"/>
                <a:cs typeface="Simplified Arabic" pitchFamily="18" charset="-78"/>
              </a:rPr>
              <a:t>الاستنشاق مباشرة فور خروج </a:t>
            </a:r>
            <a:r>
              <a:rPr lang="ar-SA" sz="2800" b="1" dirty="0" smtClean="0">
                <a:solidFill>
                  <a:srgbClr val="7030A0"/>
                </a:solidFill>
                <a:latin typeface="Simplified Arabic" pitchFamily="18" charset="-78"/>
                <a:cs typeface="Simplified Arabic" pitchFamily="18" charset="-78"/>
              </a:rPr>
              <a:t>الراس </a:t>
            </a:r>
            <a:r>
              <a:rPr lang="ar-SA" sz="2800" b="1" dirty="0">
                <a:solidFill>
                  <a:srgbClr val="7030A0"/>
                </a:solidFill>
                <a:latin typeface="Simplified Arabic" pitchFamily="18" charset="-78"/>
                <a:cs typeface="Simplified Arabic" pitchFamily="18" charset="-78"/>
              </a:rPr>
              <a:t>من الماء</a:t>
            </a:r>
            <a:endParaRPr lang="en-US" sz="2800" b="1" dirty="0">
              <a:solidFill>
                <a:srgbClr val="7030A0"/>
              </a:solidFill>
              <a:latin typeface="Simplified Arabic" pitchFamily="18" charset="-78"/>
              <a:cs typeface="Simplified Arabic" pitchFamily="18" charset="-78"/>
            </a:endParaRPr>
          </a:p>
        </p:txBody>
      </p:sp>
    </p:spTree>
    <p:extLst>
      <p:ext uri="{BB962C8B-B14F-4D97-AF65-F5344CB8AC3E}">
        <p14:creationId xmlns:p14="http://schemas.microsoft.com/office/powerpoint/2010/main" val="307670812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تدفق">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53</TotalTime>
  <Words>553</Words>
  <Application>Microsoft Office PowerPoint</Application>
  <PresentationFormat>عرض على الشاشة (3:4)‏</PresentationFormat>
  <Paragraphs>46</Paragraphs>
  <Slides>10</Slides>
  <Notes>0</Notes>
  <HiddenSlides>0</HiddenSlides>
  <MMClips>0</MMClips>
  <ScaleCrop>false</ScaleCrop>
  <HeadingPairs>
    <vt:vector size="4" baseType="variant">
      <vt:variant>
        <vt:lpstr>نسق</vt:lpstr>
      </vt:variant>
      <vt:variant>
        <vt:i4>1</vt:i4>
      </vt:variant>
      <vt:variant>
        <vt:lpstr>عناوين الشرائح</vt:lpstr>
      </vt:variant>
      <vt:variant>
        <vt:i4>10</vt:i4>
      </vt:variant>
    </vt:vector>
  </HeadingPairs>
  <TitlesOfParts>
    <vt:vector size="11" baseType="lpstr">
      <vt:lpstr>تدفق</vt:lpstr>
      <vt:lpstr>عرض تقديمي في PowerPoint</vt:lpstr>
      <vt:lpstr>ماهية السباحة </vt:lpstr>
      <vt:lpstr>عرض تقديمي في PowerPoint</vt:lpstr>
      <vt:lpstr> فوائد السباحة </vt:lpstr>
      <vt:lpstr>نواع السباحة</vt:lpstr>
      <vt:lpstr>عرض تقديمي في PowerPoint</vt:lpstr>
      <vt:lpstr>عرض تقديمي في PowerPoint</vt:lpstr>
      <vt:lpstr>العوامل الاساسية في تعليم السباحة </vt:lpstr>
      <vt:lpstr>امور لابد مراعاتها عند دخول الماء  </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Maher</dc:creator>
  <cp:lastModifiedBy>Maher</cp:lastModifiedBy>
  <cp:revision>13</cp:revision>
  <dcterms:created xsi:type="dcterms:W3CDTF">2022-03-26T06:10:03Z</dcterms:created>
  <dcterms:modified xsi:type="dcterms:W3CDTF">2022-03-26T07:03:35Z</dcterms:modified>
</cp:coreProperties>
</file>